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7" r:id="rId3"/>
  </p:sldMasterIdLst>
  <p:notesMasterIdLst>
    <p:notesMasterId r:id="rId5"/>
  </p:notesMasterIdLst>
  <p:handoutMasterIdLst>
    <p:handoutMasterId r:id="rId17"/>
  </p:handoutMasterIdLst>
  <p:sldIdLst>
    <p:sldId id="279" r:id="rId4"/>
    <p:sldId id="305" r:id="rId6"/>
    <p:sldId id="281" r:id="rId7"/>
    <p:sldId id="282" r:id="rId8"/>
    <p:sldId id="283" r:id="rId9"/>
    <p:sldId id="284" r:id="rId10"/>
    <p:sldId id="285" r:id="rId11"/>
    <p:sldId id="317" r:id="rId12"/>
    <p:sldId id="286" r:id="rId13"/>
    <p:sldId id="289" r:id="rId14"/>
    <p:sldId id="291" r:id="rId15"/>
    <p:sldId id="301" r:id="rId16"/>
  </p:sldIdLst>
  <p:sldSz cx="12192000" cy="6858000"/>
  <p:notesSz cx="6858000" cy="9144000"/>
  <p:defaultTextStyle>
    <a:defPPr>
      <a:defRPr lang="zh-CN"/>
    </a:defPPr>
    <a:lvl1pPr marL="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528"/>
    <p:restoredTop sz="93596"/>
  </p:normalViewPr>
  <p:slideViewPr>
    <p:cSldViewPr snapToGrid="0" snapToObjects="1">
      <p:cViewPr varScale="1">
        <p:scale>
          <a:sx n="58" d="100"/>
          <a:sy n="58" d="100"/>
        </p:scale>
        <p:origin x="84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2" d="100"/>
          <a:sy n="82" d="100"/>
        </p:scale>
        <p:origin x="3848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57325A-8008-8B4F-BF0B-97DD1F0D0C1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E4163B-1F17-4A40-BE14-662E32DD0E0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png>
</file>

<file path=ppt/media/image22.jpeg>
</file>

<file path=ppt/media/image23.png>
</file>

<file path=ppt/media/image24.jpeg>
</file>

<file path=ppt/media/image25.jpeg>
</file>

<file path=ppt/media/image26.jpeg>
</file>

<file path=ppt/media/image27.jpe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5" Type="http://schemas.microsoft.com/office/2007/relationships/hdphoto" Target="../media/hdphoto1.wdp"/><Relationship Id="rId4" Type="http://schemas.openxmlformats.org/officeDocument/2006/relationships/image" Target="../media/image10.png"/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7" Type="http://schemas.microsoft.com/office/2007/relationships/hdphoto" Target="../media/hdphoto1.wdp"/><Relationship Id="rId6" Type="http://schemas.openxmlformats.org/officeDocument/2006/relationships/image" Target="../media/image10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3.png"/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-1" y="414727"/>
            <a:ext cx="6340839" cy="374755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5851161" y="6068518"/>
            <a:ext cx="6340839" cy="374755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框架 8"/>
          <p:cNvSpPr/>
          <p:nvPr userDrawn="1"/>
        </p:nvSpPr>
        <p:spPr>
          <a:xfrm>
            <a:off x="10352314" y="220303"/>
            <a:ext cx="1621972" cy="1456097"/>
          </a:xfrm>
          <a:prstGeom prst="frame">
            <a:avLst>
              <a:gd name="adj1" fmla="val 8494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5" name="框架 14"/>
          <p:cNvSpPr/>
          <p:nvPr userDrawn="1"/>
        </p:nvSpPr>
        <p:spPr>
          <a:xfrm>
            <a:off x="903513" y="1301110"/>
            <a:ext cx="3907973" cy="1779547"/>
          </a:xfrm>
          <a:prstGeom prst="frame">
            <a:avLst>
              <a:gd name="adj1" fmla="val 1072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51161" y="2884150"/>
            <a:ext cx="5851836" cy="767550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5851161" y="3745932"/>
            <a:ext cx="5851836" cy="1037925"/>
          </a:xfrm>
          <a:prstGeom prst="rect">
            <a:avLst/>
          </a:prstGeom>
          <a:solidFill>
            <a:schemeClr val="bg1"/>
          </a:solidFill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6600" b="1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5851161" y="4791550"/>
            <a:ext cx="5851836" cy="535720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9"/>
          </p:nvPr>
        </p:nvSpPr>
        <p:spPr>
          <a:xfrm>
            <a:off x="1092974" y="1499319"/>
            <a:ext cx="3513749" cy="535720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30000"/>
              </a:lnSpc>
              <a:buFont typeface="Wingdings" panose="05000000000000000000" pitchFamily="2" charset="2"/>
              <a:buChar char="n"/>
              <a:defRPr sz="16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>
            <a:fillRect/>
          </a:stretch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>
            <a:fillRect/>
          </a:stretch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/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背景图片出处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cs typeface="Segoe UI Light" panose="020B0502040204020203"/>
              </a:rPr>
              <a:t>Century Gothic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1.3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896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不得被全部或部分的复制、传播、销售，否则将承担法律责任。</a:t>
            </a:r>
            <a:endParaRPr kumimoji="0" lang="zh-CN" altLang="en-US" sz="133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-1" y="414727"/>
            <a:ext cx="2579915" cy="374755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框架 8"/>
          <p:cNvSpPr/>
          <p:nvPr userDrawn="1"/>
        </p:nvSpPr>
        <p:spPr>
          <a:xfrm>
            <a:off x="2710542" y="3700073"/>
            <a:ext cx="1621972" cy="1456097"/>
          </a:xfrm>
          <a:prstGeom prst="frame">
            <a:avLst>
              <a:gd name="adj1" fmla="val 6251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框架 9"/>
          <p:cNvSpPr/>
          <p:nvPr userDrawn="1"/>
        </p:nvSpPr>
        <p:spPr>
          <a:xfrm>
            <a:off x="261257" y="4315383"/>
            <a:ext cx="3124200" cy="2127889"/>
          </a:xfrm>
          <a:prstGeom prst="frame">
            <a:avLst>
              <a:gd name="adj1" fmla="val 1072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0426" y="1479280"/>
            <a:ext cx="5098490" cy="1037925"/>
          </a:xfrm>
          <a:prstGeom prst="rect">
            <a:avLst/>
          </a:prstGeom>
          <a:solidFill>
            <a:schemeClr val="bg1"/>
          </a:solidFill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6600" b="1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CONTENTS</a:t>
            </a:r>
            <a:endParaRPr kumimoji="1" lang="zh-CN" altLang="en-US" dirty="0"/>
          </a:p>
        </p:txBody>
      </p:sp>
      <p:sp>
        <p:nvSpPr>
          <p:cNvPr id="2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7966701" y="1931337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7" name="文本占位符 2"/>
          <p:cNvSpPr>
            <a:spLocks noGrp="1"/>
          </p:cNvSpPr>
          <p:nvPr>
            <p:ph type="body" sz="quarter" idx="19"/>
          </p:nvPr>
        </p:nvSpPr>
        <p:spPr>
          <a:xfrm>
            <a:off x="9232520" y="2069883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36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7966701" y="3148624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7" name="文本占位符 2"/>
          <p:cNvSpPr>
            <a:spLocks noGrp="1"/>
          </p:cNvSpPr>
          <p:nvPr>
            <p:ph type="body" sz="quarter" idx="21"/>
          </p:nvPr>
        </p:nvSpPr>
        <p:spPr>
          <a:xfrm>
            <a:off x="9232520" y="3287169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38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7966701" y="4365909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9" name="文本占位符 2"/>
          <p:cNvSpPr>
            <a:spLocks noGrp="1"/>
          </p:cNvSpPr>
          <p:nvPr>
            <p:ph type="body" sz="quarter" idx="23"/>
          </p:nvPr>
        </p:nvSpPr>
        <p:spPr>
          <a:xfrm>
            <a:off x="9232520" y="4504455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-1" y="414727"/>
            <a:ext cx="2579915" cy="374755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框架 8"/>
          <p:cNvSpPr/>
          <p:nvPr userDrawn="1"/>
        </p:nvSpPr>
        <p:spPr>
          <a:xfrm>
            <a:off x="2710542" y="3700073"/>
            <a:ext cx="1621972" cy="1456097"/>
          </a:xfrm>
          <a:prstGeom prst="frame">
            <a:avLst>
              <a:gd name="adj1" fmla="val 6251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框架 9"/>
          <p:cNvSpPr/>
          <p:nvPr userDrawn="1"/>
        </p:nvSpPr>
        <p:spPr>
          <a:xfrm>
            <a:off x="261257" y="4315383"/>
            <a:ext cx="3124200" cy="2127889"/>
          </a:xfrm>
          <a:prstGeom prst="frame">
            <a:avLst>
              <a:gd name="adj1" fmla="val 1072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0426" y="1479280"/>
            <a:ext cx="5098490" cy="1037925"/>
          </a:xfrm>
          <a:prstGeom prst="rect">
            <a:avLst/>
          </a:prstGeom>
          <a:solidFill>
            <a:schemeClr val="bg1"/>
          </a:solidFill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6600" b="1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CONTENTS</a:t>
            </a:r>
            <a:endParaRPr kumimoji="1" lang="zh-CN" altLang="en-US" dirty="0"/>
          </a:p>
        </p:txBody>
      </p:sp>
      <p:sp>
        <p:nvSpPr>
          <p:cNvPr id="2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7966701" y="1190030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7" name="文本占位符 2"/>
          <p:cNvSpPr>
            <a:spLocks noGrp="1"/>
          </p:cNvSpPr>
          <p:nvPr>
            <p:ph type="body" sz="quarter" idx="19"/>
          </p:nvPr>
        </p:nvSpPr>
        <p:spPr>
          <a:xfrm>
            <a:off x="9232520" y="1328576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36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7966701" y="2407317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7" name="文本占位符 2"/>
          <p:cNvSpPr>
            <a:spLocks noGrp="1"/>
          </p:cNvSpPr>
          <p:nvPr>
            <p:ph type="body" sz="quarter" idx="21"/>
          </p:nvPr>
        </p:nvSpPr>
        <p:spPr>
          <a:xfrm>
            <a:off x="9232520" y="2545862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38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7966701" y="3624602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9" name="文本占位符 2"/>
          <p:cNvSpPr>
            <a:spLocks noGrp="1"/>
          </p:cNvSpPr>
          <p:nvPr>
            <p:ph type="body" sz="quarter" idx="23"/>
          </p:nvPr>
        </p:nvSpPr>
        <p:spPr>
          <a:xfrm>
            <a:off x="9232520" y="3763148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2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7966701" y="4841887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43" name="文本占位符 2"/>
          <p:cNvSpPr>
            <a:spLocks noGrp="1"/>
          </p:cNvSpPr>
          <p:nvPr>
            <p:ph type="body" sz="quarter" idx="27"/>
          </p:nvPr>
        </p:nvSpPr>
        <p:spPr>
          <a:xfrm>
            <a:off x="9232520" y="4980433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_五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-1" y="414727"/>
            <a:ext cx="2579915" cy="374755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框架 8"/>
          <p:cNvSpPr/>
          <p:nvPr userDrawn="1"/>
        </p:nvSpPr>
        <p:spPr>
          <a:xfrm>
            <a:off x="2710542" y="3700073"/>
            <a:ext cx="1621972" cy="1456097"/>
          </a:xfrm>
          <a:prstGeom prst="frame">
            <a:avLst>
              <a:gd name="adj1" fmla="val 6251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框架 9"/>
          <p:cNvSpPr/>
          <p:nvPr userDrawn="1"/>
        </p:nvSpPr>
        <p:spPr>
          <a:xfrm>
            <a:off x="261257" y="4315383"/>
            <a:ext cx="3124200" cy="2127889"/>
          </a:xfrm>
          <a:prstGeom prst="frame">
            <a:avLst>
              <a:gd name="adj1" fmla="val 1072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0426" y="1479280"/>
            <a:ext cx="5098490" cy="1037925"/>
          </a:xfrm>
          <a:prstGeom prst="rect">
            <a:avLst/>
          </a:prstGeom>
          <a:solidFill>
            <a:schemeClr val="bg1"/>
          </a:solidFill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6600" b="1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CONTENTS</a:t>
            </a:r>
            <a:endParaRPr kumimoji="1" lang="zh-CN" altLang="en-US" dirty="0"/>
          </a:p>
        </p:txBody>
      </p:sp>
      <p:sp>
        <p:nvSpPr>
          <p:cNvPr id="2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7966701" y="1190030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7" name="文本占位符 2"/>
          <p:cNvSpPr>
            <a:spLocks noGrp="1"/>
          </p:cNvSpPr>
          <p:nvPr>
            <p:ph type="body" sz="quarter" idx="19"/>
          </p:nvPr>
        </p:nvSpPr>
        <p:spPr>
          <a:xfrm>
            <a:off x="9232520" y="1328576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36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7966701" y="2149329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37" name="文本占位符 2"/>
          <p:cNvSpPr>
            <a:spLocks noGrp="1"/>
          </p:cNvSpPr>
          <p:nvPr>
            <p:ph type="body" sz="quarter" idx="21"/>
          </p:nvPr>
        </p:nvSpPr>
        <p:spPr>
          <a:xfrm>
            <a:off x="9232520" y="2287875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38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7966701" y="3102867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39" name="文本占位符 2"/>
          <p:cNvSpPr>
            <a:spLocks noGrp="1"/>
          </p:cNvSpPr>
          <p:nvPr>
            <p:ph type="body" sz="quarter" idx="23"/>
          </p:nvPr>
        </p:nvSpPr>
        <p:spPr>
          <a:xfrm>
            <a:off x="9232520" y="3241413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0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7966701" y="4062166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41" name="文本占位符 2"/>
          <p:cNvSpPr>
            <a:spLocks noGrp="1"/>
          </p:cNvSpPr>
          <p:nvPr>
            <p:ph type="body" sz="quarter" idx="25"/>
          </p:nvPr>
        </p:nvSpPr>
        <p:spPr>
          <a:xfrm>
            <a:off x="9232520" y="4200712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2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7966701" y="5017624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43" name="文本占位符 2"/>
          <p:cNvSpPr>
            <a:spLocks noGrp="1"/>
          </p:cNvSpPr>
          <p:nvPr>
            <p:ph type="body" sz="quarter" idx="27"/>
          </p:nvPr>
        </p:nvSpPr>
        <p:spPr>
          <a:xfrm>
            <a:off x="9232520" y="5156170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-1" y="414727"/>
            <a:ext cx="2579915" cy="374755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框架 8"/>
          <p:cNvSpPr/>
          <p:nvPr userDrawn="1"/>
        </p:nvSpPr>
        <p:spPr>
          <a:xfrm>
            <a:off x="2710542" y="3700073"/>
            <a:ext cx="1621972" cy="1456097"/>
          </a:xfrm>
          <a:prstGeom prst="frame">
            <a:avLst>
              <a:gd name="adj1" fmla="val 6251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框架 9"/>
          <p:cNvSpPr/>
          <p:nvPr userDrawn="1"/>
        </p:nvSpPr>
        <p:spPr>
          <a:xfrm>
            <a:off x="261257" y="4315383"/>
            <a:ext cx="3124200" cy="2127889"/>
          </a:xfrm>
          <a:prstGeom prst="frame">
            <a:avLst>
              <a:gd name="adj1" fmla="val 1072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0426" y="1479280"/>
            <a:ext cx="5098490" cy="1037925"/>
          </a:xfrm>
          <a:prstGeom prst="rect">
            <a:avLst/>
          </a:prstGeom>
          <a:solidFill>
            <a:schemeClr val="bg1"/>
          </a:solidFill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6600" b="1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CONTENTS</a:t>
            </a:r>
            <a:endParaRPr kumimoji="1" lang="zh-CN" altLang="en-US" dirty="0"/>
          </a:p>
        </p:txBody>
      </p:sp>
      <p:sp>
        <p:nvSpPr>
          <p:cNvPr id="2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7966701" y="1033543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7" name="文本占位符 2"/>
          <p:cNvSpPr>
            <a:spLocks noGrp="1"/>
          </p:cNvSpPr>
          <p:nvPr>
            <p:ph type="body" sz="quarter" idx="19"/>
          </p:nvPr>
        </p:nvSpPr>
        <p:spPr>
          <a:xfrm>
            <a:off x="9232520" y="1172089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36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7966701" y="1823025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37" name="文本占位符 2"/>
          <p:cNvSpPr>
            <a:spLocks noGrp="1"/>
          </p:cNvSpPr>
          <p:nvPr>
            <p:ph type="body" sz="quarter" idx="21"/>
          </p:nvPr>
        </p:nvSpPr>
        <p:spPr>
          <a:xfrm>
            <a:off x="9232520" y="1961571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7966701" y="2611841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2"/>
          <p:cNvSpPr>
            <a:spLocks noGrp="1"/>
          </p:cNvSpPr>
          <p:nvPr>
            <p:ph type="body" sz="quarter" idx="23"/>
          </p:nvPr>
        </p:nvSpPr>
        <p:spPr>
          <a:xfrm>
            <a:off x="9232520" y="2750387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7966701" y="3401323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2"/>
          <p:cNvSpPr>
            <a:spLocks noGrp="1"/>
          </p:cNvSpPr>
          <p:nvPr>
            <p:ph type="body" sz="quarter" idx="25"/>
          </p:nvPr>
        </p:nvSpPr>
        <p:spPr>
          <a:xfrm>
            <a:off x="9232520" y="3539869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7966701" y="4176837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2"/>
          <p:cNvSpPr>
            <a:spLocks noGrp="1"/>
          </p:cNvSpPr>
          <p:nvPr>
            <p:ph type="body" sz="quarter" idx="27"/>
          </p:nvPr>
        </p:nvSpPr>
        <p:spPr>
          <a:xfrm>
            <a:off x="9232520" y="4315383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2"/>
          <p:cNvSpPr>
            <a:spLocks noGrp="1"/>
          </p:cNvSpPr>
          <p:nvPr>
            <p:ph type="body" sz="quarter" idx="28" hasCustomPrompt="1"/>
          </p:nvPr>
        </p:nvSpPr>
        <p:spPr>
          <a:xfrm>
            <a:off x="7966701" y="4966319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2"/>
          <p:cNvSpPr>
            <a:spLocks noGrp="1"/>
          </p:cNvSpPr>
          <p:nvPr>
            <p:ph type="body" sz="quarter" idx="29"/>
          </p:nvPr>
        </p:nvSpPr>
        <p:spPr>
          <a:xfrm>
            <a:off x="9232520" y="5104865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副标题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414727"/>
            <a:ext cx="740229" cy="1860388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1491343" y="5519058"/>
            <a:ext cx="10700657" cy="924214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框架 8"/>
          <p:cNvSpPr/>
          <p:nvPr userDrawn="1"/>
        </p:nvSpPr>
        <p:spPr>
          <a:xfrm>
            <a:off x="8360229" y="742817"/>
            <a:ext cx="1621972" cy="1456097"/>
          </a:xfrm>
          <a:prstGeom prst="frame">
            <a:avLst>
              <a:gd name="adj1" fmla="val 6251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013403" y="3581400"/>
            <a:ext cx="1338943" cy="2394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3352346" y="2275115"/>
            <a:ext cx="4899025" cy="18070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800" b="1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+mn-lt"/>
              </a:defRPr>
            </a:lvl1pPr>
          </a:lstStyle>
          <a:p>
            <a:pPr lvl="0"/>
            <a:r>
              <a:rPr kumimoji="1" lang="en-US" altLang="zh-CN" dirty="0"/>
              <a:t>NO.1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8" hasCustomPrompt="1"/>
          </p:nvPr>
        </p:nvSpPr>
        <p:spPr>
          <a:xfrm>
            <a:off x="8251371" y="3222077"/>
            <a:ext cx="3352346" cy="718645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306228" y="211113"/>
            <a:ext cx="2186601" cy="8981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+mn-lt"/>
              </a:defRPr>
            </a:lvl1pPr>
          </a:lstStyle>
          <a:p>
            <a:pPr lvl="0"/>
            <a:r>
              <a:rPr kumimoji="1" lang="en-US" altLang="zh-CN" dirty="0"/>
              <a:t>NO.1</a:t>
            </a:r>
            <a:endParaRPr kumimoji="1"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2492829" y="6379029"/>
            <a:ext cx="9699171" cy="119744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2492829" y="838202"/>
            <a:ext cx="1994365" cy="76199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2492829" y="290435"/>
            <a:ext cx="3120893" cy="535720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/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jpe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jpe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7.jpeg"/><Relationship Id="rId3" Type="http://schemas.openxmlformats.org/officeDocument/2006/relationships/image" Target="../media/image14.jpeg"/><Relationship Id="rId2" Type="http://schemas.openxmlformats.org/officeDocument/2006/relationships/image" Target="../media/image16.jpe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6.xml"/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22.jpeg"/><Relationship Id="rId6" Type="http://schemas.openxmlformats.org/officeDocument/2006/relationships/image" Target="../media/image21.png"/><Relationship Id="rId5" Type="http://schemas.microsoft.com/office/2007/relationships/hdphoto" Target="../media/hdphoto2.wdp"/><Relationship Id="rId4" Type="http://schemas.openxmlformats.org/officeDocument/2006/relationships/image" Target="../media/image20.jpeg"/><Relationship Id="rId3" Type="http://schemas.openxmlformats.org/officeDocument/2006/relationships/image" Target="../media/image2.png"/><Relationship Id="rId2" Type="http://schemas.openxmlformats.org/officeDocument/2006/relationships/image" Target="../media/image19.jpeg"/><Relationship Id="rId1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Relationship Id="rId3" Type="http://schemas.openxmlformats.org/officeDocument/2006/relationships/image" Target="../media/image24.jpeg"/><Relationship Id="rId2" Type="http://schemas.openxmlformats.org/officeDocument/2006/relationships/image" Target="../media/image14.jpe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4886960" y="2865120"/>
            <a:ext cx="7047230" cy="767715"/>
          </a:xfrm>
        </p:spPr>
        <p:txBody>
          <a:bodyPr/>
          <a:lstStyle/>
          <a:p>
            <a:r>
              <a:rPr kumimoji="1" lang="zh-CN" altLang="en-US" sz="3600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</a:rPr>
              <a:t>信息与电子工程学院软件工程专业</a:t>
            </a:r>
            <a:endParaRPr kumimoji="1" lang="zh-CN" altLang="en-US" sz="3600" dirty="0">
              <a:blipFill dpi="0" rotWithShape="1">
                <a:blip r:embed="rId1"/>
                <a:srcRect/>
                <a:stretch>
                  <a:fillRect/>
                </a:stretch>
              </a:blip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7"/>
          </p:nvPr>
        </p:nvSpPr>
        <p:spPr>
          <a:xfrm>
            <a:off x="4769485" y="3745865"/>
            <a:ext cx="7164705" cy="1038225"/>
          </a:xfrm>
        </p:spPr>
        <p:txBody>
          <a:bodyPr/>
          <a:lstStyle/>
          <a:p>
            <a:r>
              <a:rPr kumimoji="1" lang="zh-CN" altLang="en-US" dirty="0">
                <a:blipFill>
                  <a:blip r:embed="rId2"/>
                  <a:stretch>
                    <a:fillRect/>
                  </a:stretch>
                </a:blipFill>
              </a:rPr>
              <a:t>毕业设计开题答辩</a:t>
            </a:r>
            <a:endParaRPr kumimoji="1" lang="zh-CN" altLang="en-US" dirty="0">
              <a:blipFill>
                <a:blip r:embed="rId2"/>
                <a:stretch>
                  <a:fillRect/>
                </a:stretch>
              </a:blipFill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8"/>
          </p:nvPr>
        </p:nvSpPr>
        <p:spPr>
          <a:xfrm>
            <a:off x="4093845" y="4784090"/>
            <a:ext cx="7840345" cy="535940"/>
          </a:xfrm>
        </p:spPr>
        <p:txBody>
          <a:bodyPr/>
          <a:lstStyle/>
          <a:p>
            <a:r>
              <a:rPr kumimoji="1" lang="en-US" altLang="zh-CN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</a:rPr>
              <a:t>   《</a:t>
            </a:r>
            <a:r>
              <a:rPr kumimoji="1" lang="zh-CN" altLang="en-US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</a:rPr>
              <a:t>基于Java技术以及spring框架的互联网医院</a:t>
            </a:r>
            <a:r>
              <a:rPr kumimoji="1" lang="en-US" altLang="zh-CN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</a:rPr>
              <a:t>》</a:t>
            </a:r>
            <a:endParaRPr kumimoji="1" lang="zh-CN" altLang="en-US" dirty="0">
              <a:blipFill dpi="0" rotWithShape="1">
                <a:blip r:embed="rId1"/>
                <a:srcRect/>
                <a:stretch>
                  <a:fillRect/>
                </a:stretch>
              </a:blipFill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b="1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学校名称：浙江科技学院</a:t>
            </a:r>
            <a:endParaRPr lang="zh-CN" altLang="en-US" b="1" dirty="0">
              <a:blipFill dpi="0" rotWithShape="1">
                <a:blip r:embed="rId1"/>
                <a:srcRect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指导老师：</a:t>
            </a:r>
            <a:r>
              <a:rPr b="1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孙奕鸣</a:t>
            </a:r>
            <a:endParaRPr b="1" dirty="0">
              <a:blipFill dpi="0" rotWithShape="1">
                <a:blip r:embed="rId1"/>
                <a:srcRect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报告人：张江浩</a:t>
            </a:r>
            <a:endParaRPr lang="zh-CN" altLang="en-US" b="1" dirty="0">
              <a:blipFill dpi="0" rotWithShape="1">
                <a:blip r:embed="rId1"/>
                <a:srcRect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NO.3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lvl="0"/>
            <a:r>
              <a:rPr kumimoji="1" lang="zh-CN" altLang="en-US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制作过程</a:t>
            </a:r>
            <a:endParaRPr kumimoji="1" lang="zh-CN" altLang="en-US" kern="0" dirty="0">
              <a:blipFill>
                <a:blip r:embed="rId1"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NO.3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lvl="0"/>
            <a:r>
              <a:rPr kumimoji="1" lang="zh-CN" altLang="en-US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制作过程</a:t>
            </a:r>
            <a:endParaRPr kumimoji="1" lang="zh-CN" altLang="en-US" kern="0" dirty="0">
              <a:blipFill>
                <a:blip r:embed="rId1"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  <p:sp>
        <p:nvSpPr>
          <p:cNvPr id="64" name="环形箭头 63"/>
          <p:cNvSpPr/>
          <p:nvPr/>
        </p:nvSpPr>
        <p:spPr>
          <a:xfrm>
            <a:off x="8787220" y="523723"/>
            <a:ext cx="2043171" cy="2043379"/>
          </a:xfrm>
          <a:prstGeom prst="circularArrow">
            <a:avLst>
              <a:gd name="adj1" fmla="val 10980"/>
              <a:gd name="adj2" fmla="val 1142322"/>
              <a:gd name="adj3" fmla="val 4500000"/>
              <a:gd name="adj4" fmla="val 10800000"/>
              <a:gd name="adj5" fmla="val 12500"/>
            </a:avLst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5" name="形状 64"/>
          <p:cNvSpPr/>
          <p:nvPr/>
        </p:nvSpPr>
        <p:spPr>
          <a:xfrm>
            <a:off x="8219608" y="1697948"/>
            <a:ext cx="2043171" cy="2043379"/>
          </a:xfrm>
          <a:prstGeom prst="leftCircularArrow">
            <a:avLst>
              <a:gd name="adj1" fmla="val 10980"/>
              <a:gd name="adj2" fmla="val 1142322"/>
              <a:gd name="adj3" fmla="val 6300000"/>
              <a:gd name="adj4" fmla="val 18900000"/>
              <a:gd name="adj5" fmla="val 12500"/>
            </a:avLst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6" name="环形箭头 65"/>
          <p:cNvSpPr/>
          <p:nvPr/>
        </p:nvSpPr>
        <p:spPr>
          <a:xfrm>
            <a:off x="8787220" y="2876508"/>
            <a:ext cx="2043171" cy="2043379"/>
          </a:xfrm>
          <a:prstGeom prst="circularArrow">
            <a:avLst>
              <a:gd name="adj1" fmla="val 10980"/>
              <a:gd name="adj2" fmla="val 1142322"/>
              <a:gd name="adj3" fmla="val 4500000"/>
              <a:gd name="adj4" fmla="val 13500000"/>
              <a:gd name="adj5" fmla="val 12500"/>
            </a:avLst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7" name="空心弧 66"/>
          <p:cNvSpPr/>
          <p:nvPr/>
        </p:nvSpPr>
        <p:spPr>
          <a:xfrm>
            <a:off x="8365248" y="4186200"/>
            <a:ext cx="1755341" cy="1756189"/>
          </a:xfrm>
          <a:prstGeom prst="blockArc">
            <a:avLst>
              <a:gd name="adj1" fmla="val 0"/>
              <a:gd name="adj2" fmla="val 18900000"/>
              <a:gd name="adj3" fmla="val 12740"/>
            </a:avLst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8" name="矩形 67"/>
          <p:cNvSpPr/>
          <p:nvPr/>
        </p:nvSpPr>
        <p:spPr>
          <a:xfrm>
            <a:off x="8947683" y="2174628"/>
            <a:ext cx="58702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5400" b="1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</a:rPr>
              <a:t>B</a:t>
            </a:r>
            <a:endParaRPr lang="zh-CN" altLang="en-US" sz="800" dirty="0"/>
          </a:p>
        </p:txBody>
      </p:sp>
      <p:sp>
        <p:nvSpPr>
          <p:cNvPr id="69" name="矩形 68"/>
          <p:cNvSpPr/>
          <p:nvPr/>
        </p:nvSpPr>
        <p:spPr>
          <a:xfrm>
            <a:off x="9500145" y="1005408"/>
            <a:ext cx="69762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5400" b="1">
                <a:blipFill dpi="0" rotWithShape="1">
                  <a:blip r:embed="rId1"/>
                  <a:srcRect/>
                  <a:stretch>
                    <a:fillRect/>
                  </a:stretch>
                </a:blipFill>
              </a:rPr>
              <a:t>A</a:t>
            </a:r>
            <a:endParaRPr lang="zh-CN" altLang="en-US" sz="800" dirty="0"/>
          </a:p>
        </p:txBody>
      </p:sp>
      <p:sp>
        <p:nvSpPr>
          <p:cNvPr id="70" name="矩形 69"/>
          <p:cNvSpPr/>
          <p:nvPr/>
        </p:nvSpPr>
        <p:spPr>
          <a:xfrm>
            <a:off x="9479399" y="3329248"/>
            <a:ext cx="72487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5400" b="1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</a:rPr>
              <a:t>C</a:t>
            </a:r>
            <a:endParaRPr lang="zh-CN" altLang="en-US" sz="800" dirty="0"/>
          </a:p>
        </p:txBody>
      </p:sp>
      <p:sp>
        <p:nvSpPr>
          <p:cNvPr id="71" name="矩形 70"/>
          <p:cNvSpPr/>
          <p:nvPr/>
        </p:nvSpPr>
        <p:spPr>
          <a:xfrm>
            <a:off x="8943618" y="4602629"/>
            <a:ext cx="66877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5400" b="1">
                <a:blipFill dpi="0" rotWithShape="1">
                  <a:blip r:embed="rId1"/>
                  <a:srcRect/>
                  <a:stretch>
                    <a:fillRect/>
                  </a:stretch>
                </a:blipFill>
              </a:rPr>
              <a:t>D</a:t>
            </a:r>
            <a:endParaRPr lang="zh-CN" altLang="en-US" sz="800" dirty="0"/>
          </a:p>
        </p:txBody>
      </p:sp>
      <p:grpSp>
        <p:nvGrpSpPr>
          <p:cNvPr id="72" name="组 71"/>
          <p:cNvGrpSpPr/>
          <p:nvPr/>
        </p:nvGrpSpPr>
        <p:grpSpPr>
          <a:xfrm>
            <a:off x="826771" y="1392536"/>
            <a:ext cx="6950814" cy="970402"/>
            <a:chOff x="1268793" y="1914616"/>
            <a:chExt cx="6950814" cy="970402"/>
          </a:xfrm>
        </p:grpSpPr>
        <p:sp>
          <p:nvSpPr>
            <p:cNvPr id="73" name="矩形 72"/>
            <p:cNvSpPr/>
            <p:nvPr/>
          </p:nvSpPr>
          <p:spPr>
            <a:xfrm>
              <a:off x="2099233" y="2516718"/>
              <a:ext cx="6120374" cy="368300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algn="ctr" defTabSz="608965">
                <a:lnSpc>
                  <a:spcPct val="130000"/>
                </a:lnSpc>
              </a:pPr>
              <a:r>
                <a:rPr lang="zh-CN" altLang="en-US" sz="14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数据库设计；技术准备；</a:t>
              </a:r>
              <a:r>
                <a:rPr lang="en-US" altLang="zh-CN" sz="14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UI</a:t>
              </a:r>
              <a:r>
                <a:rPr lang="zh-CN" altLang="en-US" sz="14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构思；系统逻辑构思。</a:t>
              </a:r>
              <a:endParaRPr lang="zh-CN" altLang="en-US" sz="1400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2099232" y="2032445"/>
              <a:ext cx="2452761" cy="48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896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3"/>
                    <a:stretch>
                      <a:fillRect/>
                    </a:stretch>
                  </a:blipFill>
                  <a:ea typeface="微软雅黑" panose="020B0503020204020204" pitchFamily="34" charset="-122"/>
                  <a:sym typeface="+mn-ea"/>
                </a:rPr>
                <a:t>一月初至二月初</a:t>
              </a:r>
              <a:endParaRPr kumimoji="1" lang="zh-CN" altLang="en-US" sz="2000" b="1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endParaRPr>
            </a:p>
          </p:txBody>
        </p:sp>
        <p:grpSp>
          <p:nvGrpSpPr>
            <p:cNvPr id="75" name="组 74"/>
            <p:cNvGrpSpPr/>
            <p:nvPr/>
          </p:nvGrpSpPr>
          <p:grpSpPr>
            <a:xfrm>
              <a:off x="1268793" y="1914616"/>
              <a:ext cx="851758" cy="652486"/>
              <a:chOff x="5372637" y="2551148"/>
              <a:chExt cx="851758" cy="652486"/>
            </a:xfrm>
          </p:grpSpPr>
          <p:sp>
            <p:nvSpPr>
              <p:cNvPr id="76" name="椭圆 75"/>
              <p:cNvSpPr/>
              <p:nvPr/>
            </p:nvSpPr>
            <p:spPr>
              <a:xfrm>
                <a:off x="5458014" y="2551148"/>
                <a:ext cx="644317" cy="644317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77" name="文本框 76"/>
              <p:cNvSpPr txBox="1"/>
              <p:nvPr/>
            </p:nvSpPr>
            <p:spPr>
              <a:xfrm>
                <a:off x="5372637" y="2551148"/>
                <a:ext cx="851758" cy="6524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608965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sz="2800" b="1" i="0" u="none" strike="noStrike" kern="0" cap="none" spc="0" normalizeH="0" baseline="0" noProof="0" dirty="0">
                    <a:ln>
                      <a:noFill/>
                    </a:ln>
                    <a:blipFill>
                      <a:blip r:embed="rId1"/>
                      <a:stretch>
                        <a:fillRect/>
                      </a:stretch>
                    </a:blipFill>
                    <a:effectLst/>
                    <a:uLnTx/>
                    <a:uFillTx/>
                    <a:ea typeface="微软雅黑" panose="020B0503020204020204" pitchFamily="34" charset="-122"/>
                  </a:rPr>
                  <a:t>A</a:t>
                </a:r>
                <a:endParaRPr kumimoji="1" lang="zh-CN" altLang="en-US" sz="2800" b="1" i="0" u="none" strike="noStrike" kern="0" cap="none" spc="0" normalizeH="0" baseline="0" noProof="0" dirty="0">
                  <a:ln>
                    <a:noFill/>
                  </a:ln>
                  <a:blipFill>
                    <a:blip r:embed="rId1"/>
                    <a:stretch>
                      <a:fillRect/>
                    </a:stretch>
                  </a:blipFill>
                  <a:effectLst/>
                  <a:uLnTx/>
                  <a:uFillTx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78" name="组 77"/>
          <p:cNvGrpSpPr/>
          <p:nvPr/>
        </p:nvGrpSpPr>
        <p:grpSpPr>
          <a:xfrm>
            <a:off x="826771" y="4767823"/>
            <a:ext cx="6950814" cy="970402"/>
            <a:chOff x="1268793" y="1914616"/>
            <a:chExt cx="6950814" cy="970402"/>
          </a:xfrm>
        </p:grpSpPr>
        <p:sp>
          <p:nvSpPr>
            <p:cNvPr id="79" name="矩形 78"/>
            <p:cNvSpPr/>
            <p:nvPr/>
          </p:nvSpPr>
          <p:spPr>
            <a:xfrm>
              <a:off x="2099233" y="2516718"/>
              <a:ext cx="6120374" cy="368300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8965">
                <a:lnSpc>
                  <a:spcPct val="130000"/>
                </a:lnSpc>
              </a:pPr>
              <a:r>
                <a:rPr lang="zh-CN" altLang="en-US" sz="1400" dirty="0">
                  <a:blipFill dpi="0" rotWithShape="1">
                    <a:blip r:embed="rId1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维护且适当优化项目；精雕论文。</a:t>
              </a:r>
              <a:endParaRPr lang="zh-CN" altLang="en-US" sz="1400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2099232" y="2032445"/>
              <a:ext cx="2452761" cy="48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896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1"/>
                    <a:stretch>
                      <a:fillRect/>
                    </a:stretch>
                  </a:blipFill>
                  <a:ea typeface="微软雅黑" panose="020B0503020204020204" pitchFamily="34" charset="-122"/>
                </a:rPr>
                <a:t>五月中旬之后</a:t>
              </a:r>
              <a:endParaRPr kumimoji="1" lang="zh-CN" altLang="en-US" sz="2000" b="1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endParaRPr>
            </a:p>
          </p:txBody>
        </p:sp>
        <p:grpSp>
          <p:nvGrpSpPr>
            <p:cNvPr id="81" name="组 80"/>
            <p:cNvGrpSpPr/>
            <p:nvPr/>
          </p:nvGrpSpPr>
          <p:grpSpPr>
            <a:xfrm>
              <a:off x="1268793" y="1914616"/>
              <a:ext cx="851758" cy="652486"/>
              <a:chOff x="5372637" y="2551148"/>
              <a:chExt cx="851758" cy="652486"/>
            </a:xfrm>
          </p:grpSpPr>
          <p:sp>
            <p:nvSpPr>
              <p:cNvPr id="82" name="椭圆 81"/>
              <p:cNvSpPr/>
              <p:nvPr/>
            </p:nvSpPr>
            <p:spPr>
              <a:xfrm>
                <a:off x="5458014" y="2551148"/>
                <a:ext cx="644317" cy="644317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83" name="文本框 82"/>
              <p:cNvSpPr txBox="1"/>
              <p:nvPr/>
            </p:nvSpPr>
            <p:spPr>
              <a:xfrm>
                <a:off x="5372637" y="2551148"/>
                <a:ext cx="851758" cy="6524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608965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sz="2800" b="1" kern="0" dirty="0">
                    <a:blipFill>
                      <a:blip r:embed="rId1"/>
                      <a:stretch>
                        <a:fillRect/>
                      </a:stretch>
                    </a:blipFill>
                    <a:ea typeface="微软雅黑" panose="020B0503020204020204" pitchFamily="34" charset="-122"/>
                  </a:rPr>
                  <a:t>D</a:t>
                </a:r>
                <a:endParaRPr kumimoji="1" lang="zh-CN" altLang="en-US" sz="2800" b="1" i="0" u="none" strike="noStrike" kern="0" cap="none" spc="0" normalizeH="0" baseline="0" noProof="0" dirty="0">
                  <a:ln>
                    <a:noFill/>
                  </a:ln>
                  <a:blipFill>
                    <a:blip r:embed="rId1"/>
                    <a:stretch>
                      <a:fillRect/>
                    </a:stretch>
                  </a:blipFill>
                  <a:effectLst/>
                  <a:uLnTx/>
                  <a:uFillTx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84" name="组 83"/>
          <p:cNvGrpSpPr/>
          <p:nvPr/>
        </p:nvGrpSpPr>
        <p:grpSpPr>
          <a:xfrm>
            <a:off x="826771" y="3642728"/>
            <a:ext cx="6950814" cy="970402"/>
            <a:chOff x="1268793" y="1914616"/>
            <a:chExt cx="6950814" cy="970402"/>
          </a:xfrm>
        </p:grpSpPr>
        <p:sp>
          <p:nvSpPr>
            <p:cNvPr id="85" name="矩形 84"/>
            <p:cNvSpPr/>
            <p:nvPr/>
          </p:nvSpPr>
          <p:spPr>
            <a:xfrm>
              <a:off x="2099233" y="2516718"/>
              <a:ext cx="6120374" cy="368300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8965">
                <a:lnSpc>
                  <a:spcPct val="130000"/>
                </a:lnSpc>
              </a:pPr>
              <a:r>
                <a:rPr lang="zh-CN" altLang="en-US" sz="1200" dirty="0">
                  <a:blipFill dpi="0" rotWithShape="1">
                    <a:blip r:embed="rId1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项目基本完成，论文第一版</a:t>
              </a:r>
              <a:r>
                <a:rPr lang="zh-CN" altLang="en-US" sz="1400" dirty="0">
                  <a:blipFill dpi="0" rotWithShape="1">
                    <a:blip r:embed="rId1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完成</a:t>
              </a:r>
              <a:r>
                <a:rPr lang="zh-CN" altLang="en-US" sz="1200" dirty="0">
                  <a:blipFill dpi="0" rotWithShape="1">
                    <a:blip r:embed="rId1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zh-CN" altLang="en-US" sz="1200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099232" y="2032445"/>
              <a:ext cx="2452761" cy="48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896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1"/>
                    <a:stretch>
                      <a:fillRect/>
                    </a:stretch>
                  </a:blipFill>
                  <a:ea typeface="微软雅黑" panose="020B0503020204020204" pitchFamily="34" charset="-122"/>
                </a:rPr>
                <a:t>四月初至五月中旬</a:t>
              </a:r>
              <a:endParaRPr kumimoji="1" lang="zh-CN" altLang="en-US" sz="2000" b="1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endParaRPr>
            </a:p>
          </p:txBody>
        </p:sp>
        <p:grpSp>
          <p:nvGrpSpPr>
            <p:cNvPr id="87" name="组 86"/>
            <p:cNvGrpSpPr/>
            <p:nvPr/>
          </p:nvGrpSpPr>
          <p:grpSpPr>
            <a:xfrm>
              <a:off x="1268793" y="1914616"/>
              <a:ext cx="851758" cy="652486"/>
              <a:chOff x="5372637" y="2551148"/>
              <a:chExt cx="851758" cy="652486"/>
            </a:xfrm>
          </p:grpSpPr>
          <p:sp>
            <p:nvSpPr>
              <p:cNvPr id="88" name="椭圆 87"/>
              <p:cNvSpPr/>
              <p:nvPr/>
            </p:nvSpPr>
            <p:spPr>
              <a:xfrm>
                <a:off x="5458014" y="2551148"/>
                <a:ext cx="644317" cy="644317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89" name="文本框 88"/>
              <p:cNvSpPr txBox="1"/>
              <p:nvPr/>
            </p:nvSpPr>
            <p:spPr>
              <a:xfrm>
                <a:off x="5372637" y="2551148"/>
                <a:ext cx="851758" cy="6524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608965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sz="2800" b="1" kern="0" dirty="0">
                    <a:blipFill>
                      <a:blip r:embed="rId1"/>
                      <a:stretch>
                        <a:fillRect/>
                      </a:stretch>
                    </a:blipFill>
                    <a:ea typeface="微软雅黑" panose="020B0503020204020204" pitchFamily="34" charset="-122"/>
                  </a:rPr>
                  <a:t>C</a:t>
                </a:r>
                <a:endParaRPr kumimoji="1" lang="zh-CN" altLang="en-US" sz="2800" b="1" i="0" u="none" strike="noStrike" kern="0" cap="none" spc="0" normalizeH="0" baseline="0" noProof="0" dirty="0">
                  <a:ln>
                    <a:noFill/>
                  </a:ln>
                  <a:blipFill>
                    <a:blip r:embed="rId1"/>
                    <a:stretch>
                      <a:fillRect/>
                    </a:stretch>
                  </a:blipFill>
                  <a:effectLst/>
                  <a:uLnTx/>
                  <a:uFillTx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90" name="组 89"/>
          <p:cNvGrpSpPr/>
          <p:nvPr/>
        </p:nvGrpSpPr>
        <p:grpSpPr>
          <a:xfrm>
            <a:off x="826771" y="2517632"/>
            <a:ext cx="6950814" cy="970402"/>
            <a:chOff x="1268793" y="1914616"/>
            <a:chExt cx="6950814" cy="970402"/>
          </a:xfrm>
        </p:grpSpPr>
        <p:sp>
          <p:nvSpPr>
            <p:cNvPr id="91" name="矩形 90"/>
            <p:cNvSpPr/>
            <p:nvPr/>
          </p:nvSpPr>
          <p:spPr>
            <a:xfrm>
              <a:off x="2099233" y="2516718"/>
              <a:ext cx="6120374" cy="368300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8965">
                <a:lnSpc>
                  <a:spcPct val="130000"/>
                </a:lnSpc>
              </a:pPr>
              <a:r>
                <a:rPr lang="zh-CN" altLang="en-US" sz="1200" dirty="0">
                  <a:blipFill dpi="0" rotWithShape="1">
                    <a:blip r:embed="rId1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用户端基本完成；论文</a:t>
              </a:r>
              <a:r>
                <a:rPr lang="zh-CN" altLang="en-US" sz="1400" dirty="0">
                  <a:blipFill dpi="0" rotWithShape="1">
                    <a:blip r:embed="rId1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构思</a:t>
              </a:r>
              <a:r>
                <a:rPr lang="zh-CN" altLang="en-US" sz="1200" dirty="0">
                  <a:blipFill dpi="0" rotWithShape="1">
                    <a:blip r:embed="rId1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zh-CN" altLang="en-US" sz="1200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099232" y="2032445"/>
              <a:ext cx="2452761" cy="48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8965">
                <a:lnSpc>
                  <a:spcPct val="130000"/>
                </a:lnSpc>
                <a:defRPr/>
              </a:pPr>
              <a:r>
                <a:rPr kumimoji="1" lang="zh-CN" altLang="zh-CN" sz="2000" b="1" kern="0" dirty="0">
                  <a:blipFill>
                    <a:blip r:embed="rId1"/>
                    <a:stretch>
                      <a:fillRect/>
                    </a:stretch>
                  </a:blipFill>
                  <a:ea typeface="微软雅黑" panose="020B0503020204020204" pitchFamily="34" charset="-122"/>
                </a:rPr>
                <a:t>二月末至三月末</a:t>
              </a:r>
              <a:endParaRPr kumimoji="1" lang="zh-CN" altLang="zh-CN" sz="2000" b="1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endParaRPr>
            </a:p>
          </p:txBody>
        </p:sp>
        <p:grpSp>
          <p:nvGrpSpPr>
            <p:cNvPr id="93" name="组 92"/>
            <p:cNvGrpSpPr/>
            <p:nvPr/>
          </p:nvGrpSpPr>
          <p:grpSpPr>
            <a:xfrm>
              <a:off x="1268793" y="1914616"/>
              <a:ext cx="851758" cy="652486"/>
              <a:chOff x="5372637" y="2551148"/>
              <a:chExt cx="851758" cy="652486"/>
            </a:xfrm>
          </p:grpSpPr>
          <p:sp>
            <p:nvSpPr>
              <p:cNvPr id="94" name="椭圆 93"/>
              <p:cNvSpPr/>
              <p:nvPr/>
            </p:nvSpPr>
            <p:spPr>
              <a:xfrm>
                <a:off x="5458014" y="2551148"/>
                <a:ext cx="644317" cy="644317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95" name="文本框 94"/>
              <p:cNvSpPr txBox="1"/>
              <p:nvPr/>
            </p:nvSpPr>
            <p:spPr>
              <a:xfrm>
                <a:off x="5372637" y="2551148"/>
                <a:ext cx="851758" cy="6524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608965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sz="2800" b="1" i="0" u="none" strike="noStrike" kern="0" cap="none" spc="0" normalizeH="0" baseline="0" noProof="0" dirty="0">
                    <a:ln>
                      <a:noFill/>
                    </a:ln>
                    <a:blipFill>
                      <a:blip r:embed="rId1"/>
                      <a:stretch>
                        <a:fillRect/>
                      </a:stretch>
                    </a:blipFill>
                    <a:effectLst/>
                    <a:uLnTx/>
                    <a:uFillTx/>
                    <a:ea typeface="微软雅黑" panose="020B0503020204020204" pitchFamily="34" charset="-122"/>
                  </a:rPr>
                  <a:t>B</a:t>
                </a:r>
                <a:endParaRPr kumimoji="1" lang="zh-CN" altLang="en-US" sz="2800" b="1" i="0" u="none" strike="noStrike" kern="0" cap="none" spc="0" normalizeH="0" baseline="0" noProof="0" dirty="0">
                  <a:ln>
                    <a:noFill/>
                  </a:ln>
                  <a:blipFill>
                    <a:blip r:embed="rId1"/>
                    <a:stretch>
                      <a:fillRect/>
                    </a:stretch>
                  </a:blipFill>
                  <a:effectLst/>
                  <a:uLnTx/>
                  <a:uFillTx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</a:rPr>
              <a:t>感谢聆听</a:t>
            </a:r>
            <a:endParaRPr kumimoji="1" lang="zh-CN" altLang="en-US" dirty="0">
              <a:blipFill dpi="0" rotWithShape="1">
                <a:blip r:embed="rId1"/>
                <a:srcRect/>
                <a:stretch>
                  <a:fillRect/>
                </a:stretch>
              </a:blip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>
                <a:blipFill>
                  <a:blip r:embed="rId2"/>
                  <a:stretch>
                    <a:fillRect/>
                  </a:stretch>
                </a:blipFill>
              </a:rPr>
              <a:t>THANK</a:t>
            </a:r>
            <a:r>
              <a:rPr kumimoji="1" lang="zh-CN" altLang="en-US" dirty="0">
                <a:blipFill>
                  <a:blip r:embed="rId2"/>
                  <a:stretch>
                    <a:fillRect/>
                  </a:stretch>
                </a:blipFill>
              </a:rPr>
              <a:t> </a:t>
            </a:r>
            <a:r>
              <a:rPr kumimoji="1" lang="en-US" altLang="zh-CN" dirty="0">
                <a:blipFill>
                  <a:blip r:embed="rId2"/>
                  <a:stretch>
                    <a:fillRect/>
                  </a:stretch>
                </a:blipFill>
              </a:rPr>
              <a:t>YOU!</a:t>
            </a:r>
            <a:endParaRPr kumimoji="1" lang="zh-CN" altLang="en-US" dirty="0">
              <a:blipFill>
                <a:blip r:embed="rId2"/>
                <a:stretch>
                  <a:fillRect/>
                </a:stretch>
              </a:blipFill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b="1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学校名称：浙江科技学院</a:t>
            </a:r>
            <a:endParaRPr lang="zh-CN" altLang="en-US" b="1" dirty="0">
              <a:blipFill dpi="0" rotWithShape="1">
                <a:blip r:embed="rId1"/>
                <a:srcRect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指导老师：</a:t>
            </a:r>
            <a:r>
              <a:rPr lang="zh-CN" b="1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孙奕鸣</a:t>
            </a:r>
            <a:endParaRPr lang="zh-CN" b="1" dirty="0">
              <a:blipFill dpi="0" rotWithShape="1">
                <a:blip r:embed="rId1"/>
                <a:srcRect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报告人：张江浩</a:t>
            </a:r>
            <a:endParaRPr lang="zh-CN" altLang="en-US" b="1" dirty="0">
              <a:blipFill dpi="0" rotWithShape="1">
                <a:blip r:embed="rId1"/>
                <a:srcRect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850890" y="4921250"/>
            <a:ext cx="5991225" cy="5664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基于Java技术以及spring框架的互联网医院</a:t>
            </a:r>
            <a:endParaRPr lang="zh-CN" altLang="en-US" sz="2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comb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8"/>
          </p:nvPr>
        </p:nvSpPr>
        <p:spPr>
          <a:xfrm>
            <a:off x="7435215" y="1189990"/>
            <a:ext cx="1459230" cy="735965"/>
          </a:xfrm>
        </p:spPr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zh-CN" altLang="en-US" dirty="0"/>
              <a:t>选题背景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20"/>
          </p:nvPr>
        </p:nvSpPr>
        <p:spPr>
          <a:xfrm>
            <a:off x="7349490" y="2149475"/>
            <a:ext cx="1544955" cy="735965"/>
          </a:xfrm>
        </p:spPr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zh-CN" altLang="en-US" dirty="0"/>
              <a:t>作品概述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7349490" y="3241675"/>
            <a:ext cx="1544955" cy="735965"/>
          </a:xfrm>
        </p:spPr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kumimoji="1" lang="zh-CN" altLang="en-US" dirty="0"/>
              <a:t>过程安排</a:t>
            </a:r>
            <a:endParaRPr kumimoji="1" lang="zh-CN" altLang="en-US" dirty="0"/>
          </a:p>
        </p:txBody>
      </p:sp>
      <p:cxnSp>
        <p:nvCxnSpPr>
          <p:cNvPr id="13" name="直线连接符 12"/>
          <p:cNvCxnSpPr/>
          <p:nvPr/>
        </p:nvCxnSpPr>
        <p:spPr>
          <a:xfrm>
            <a:off x="9012045" y="1237318"/>
            <a:ext cx="0" cy="641176"/>
          </a:xfrm>
          <a:prstGeom prst="line">
            <a:avLst/>
          </a:prstGeom>
          <a:noFill/>
          <a:ln w="12700" cap="flat" cmpd="sng" algn="ctr">
            <a:solidFill>
              <a:schemeClr val="bg1"/>
            </a:solidFill>
            <a:prstDash val="solid"/>
          </a:ln>
          <a:effectLst/>
        </p:spPr>
      </p:cxnSp>
      <p:cxnSp>
        <p:nvCxnSpPr>
          <p:cNvPr id="14" name="直线连接符 13"/>
          <p:cNvCxnSpPr/>
          <p:nvPr/>
        </p:nvCxnSpPr>
        <p:spPr>
          <a:xfrm>
            <a:off x="9012045" y="2182395"/>
            <a:ext cx="0" cy="641176"/>
          </a:xfrm>
          <a:prstGeom prst="line">
            <a:avLst/>
          </a:prstGeom>
          <a:noFill/>
          <a:ln w="12700" cap="flat" cmpd="sng" algn="ctr">
            <a:solidFill>
              <a:schemeClr val="bg1"/>
            </a:solidFill>
            <a:prstDash val="solid"/>
          </a:ln>
          <a:effectLst/>
        </p:spPr>
      </p:cxnSp>
      <p:cxnSp>
        <p:nvCxnSpPr>
          <p:cNvPr id="15" name="直线连接符 14"/>
          <p:cNvCxnSpPr/>
          <p:nvPr/>
        </p:nvCxnSpPr>
        <p:spPr>
          <a:xfrm>
            <a:off x="9012045" y="3127472"/>
            <a:ext cx="0" cy="641176"/>
          </a:xfrm>
          <a:prstGeom prst="line">
            <a:avLst/>
          </a:prstGeom>
          <a:noFill/>
          <a:ln w="12700" cap="flat" cmpd="sng" algn="ctr">
            <a:solidFill>
              <a:schemeClr val="bg1"/>
            </a:solidFill>
            <a:prstDash val="solid"/>
          </a:ln>
          <a:effectLst/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NO.1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lvl="0"/>
            <a:r>
              <a:rPr kumimoji="1" lang="zh-CN" altLang="en-US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选题背景</a:t>
            </a:r>
            <a:endParaRPr kumimoji="1" lang="zh-CN" altLang="en-US" kern="0" dirty="0">
              <a:blipFill>
                <a:blip r:embed="rId1"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NO.1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lvl="0"/>
            <a:r>
              <a:rPr kumimoji="1" lang="zh-CN" altLang="en-US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名词介绍</a:t>
            </a:r>
            <a:endParaRPr kumimoji="1" lang="zh-CN" altLang="en-US" kern="0" dirty="0">
              <a:blipFill>
                <a:blip r:embed="rId1"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  <p:grpSp>
        <p:nvGrpSpPr>
          <p:cNvPr id="10" name="组 9"/>
          <p:cNvGrpSpPr/>
          <p:nvPr/>
        </p:nvGrpSpPr>
        <p:grpSpPr>
          <a:xfrm>
            <a:off x="6344952" y="1109003"/>
            <a:ext cx="3890435" cy="3443902"/>
            <a:chOff x="1097786" y="2631517"/>
            <a:chExt cx="3890435" cy="3443902"/>
          </a:xfrm>
        </p:grpSpPr>
        <p:sp>
          <p:nvSpPr>
            <p:cNvPr id="11" name="矩形 10"/>
            <p:cNvSpPr/>
            <p:nvPr/>
          </p:nvSpPr>
          <p:spPr>
            <a:xfrm>
              <a:off x="1097786" y="3769099"/>
              <a:ext cx="3890435" cy="2306320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8965">
                <a:lnSpc>
                  <a:spcPct val="130000"/>
                </a:lnSpc>
              </a:pPr>
              <a:r>
                <a:rPr lang="en-US" sz="1400" dirty="0">
                  <a:blipFill dpi="0" rotWithShape="1">
                    <a:blip r:embed="rId1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	</a:t>
              </a:r>
              <a:r>
                <a:rPr sz="1400" dirty="0">
                  <a:blipFill dpi="0" rotWithShape="1">
                    <a:blip r:embed="rId1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医联体是指区域医疗联合体，是将同一个区域内的医疗资源整合在一起，通常由一个区域内的三级医院与二级医院、社区医院、村医院组成一个医疗联合体。目的是为了解决百姓看病难的问题，发烧感冒的就不用再挤进三级医院，在小医院也能解决，解决看病难的问题。实现了人民满意、政府满意、职工满意的预期目标。</a:t>
              </a:r>
              <a:endParaRPr sz="1400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1170937" y="3225227"/>
              <a:ext cx="868680" cy="447675"/>
            </a:xfrm>
            <a:prstGeom prst="rect">
              <a:avLst/>
            </a:prstGeom>
            <a:blipFill>
              <a:blip r:embed="rId1"/>
              <a:stretch>
                <a:fillRect/>
              </a:stretch>
            </a:blipFill>
          </p:spPr>
          <p:txBody>
            <a:bodyPr wrap="none">
              <a:spAutoFit/>
            </a:bodyPr>
            <a:lstStyle/>
            <a:p>
              <a:pPr defTabSz="1218565">
                <a:lnSpc>
                  <a:spcPct val="130000"/>
                </a:lnSpc>
                <a:defRPr/>
              </a:pPr>
              <a:r>
                <a:rPr lang="zh-CN" altLang="en-US" b="1" kern="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ea typeface="微软雅黑" panose="020B0503020204020204" pitchFamily="34" charset="-122"/>
                </a:rPr>
                <a:t>医联体</a:t>
              </a:r>
              <a:endParaRPr lang="zh-CN" altLang="en-US" b="1" kern="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ea typeface="微软雅黑" panose="020B0503020204020204" pitchFamily="34" charset="-122"/>
              </a:endParaRPr>
            </a:p>
          </p:txBody>
        </p:sp>
        <p:grpSp>
          <p:nvGrpSpPr>
            <p:cNvPr id="13" name="组合 46"/>
            <p:cNvGrpSpPr/>
            <p:nvPr/>
          </p:nvGrpSpPr>
          <p:grpSpPr>
            <a:xfrm>
              <a:off x="1170937" y="2631517"/>
              <a:ext cx="535187" cy="412291"/>
              <a:chOff x="2486025" y="3619500"/>
              <a:chExt cx="1500188" cy="1155700"/>
            </a:xfrm>
            <a:blipFill>
              <a:blip r:embed="rId1"/>
              <a:stretch>
                <a:fillRect/>
              </a:stretch>
            </a:blipFill>
          </p:grpSpPr>
          <p:sp>
            <p:nvSpPr>
              <p:cNvPr id="14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27"/>
              <p:cNvSpPr/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pic>
        <p:nvPicPr>
          <p:cNvPr id="18" name="图片 17" descr="dcc451da81cb39db9775e5bbd2160924aa1830a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8630" y="1336040"/>
            <a:ext cx="3809365" cy="3761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NO.1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lvl="0"/>
            <a:r>
              <a:rPr kumimoji="1" lang="zh-CN" altLang="en-US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现状分析</a:t>
            </a:r>
            <a:endParaRPr kumimoji="1" lang="zh-CN" altLang="en-US" kern="0" dirty="0">
              <a:blipFill>
                <a:blip r:embed="rId1"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  <p:sp>
        <p:nvSpPr>
          <p:cNvPr id="18" name="框架 17"/>
          <p:cNvSpPr/>
          <p:nvPr/>
        </p:nvSpPr>
        <p:spPr>
          <a:xfrm>
            <a:off x="1852028" y="1533063"/>
            <a:ext cx="3194865" cy="2014779"/>
          </a:xfrm>
          <a:prstGeom prst="frame">
            <a:avLst>
              <a:gd name="adj1" fmla="val 1072"/>
            </a:avLst>
          </a:prstGeom>
          <a:blipFill>
            <a:blip r:embed="rId1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pic>
        <p:nvPicPr>
          <p:cNvPr id="19" name="图片 18" descr="C:\Users\ucmed\Desktop\u=3255039214,3209920243&amp;fm=173&amp;app=25&amp;.jpgu=3255039214,3209920243&amp;fm=173&amp;app=25&amp;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237245" y="1662303"/>
            <a:ext cx="2425700" cy="1758837"/>
          </a:xfrm>
          <a:prstGeom prst="rect">
            <a:avLst/>
          </a:prstGeom>
          <a:effectLst/>
        </p:spPr>
      </p:pic>
      <p:sp>
        <p:nvSpPr>
          <p:cNvPr id="20" name="矩形 19"/>
          <p:cNvSpPr/>
          <p:nvPr/>
        </p:nvSpPr>
        <p:spPr>
          <a:xfrm>
            <a:off x="1946008" y="4247405"/>
            <a:ext cx="3194865" cy="1475740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en-US" sz="1400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sz="1400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由于缺少平衡各方诉求的利益分享机制，原本属于优化资源配置，引导合理就医秩序的医联体模式陷进利益博弈的泥潭。其中大医院首当其冲，甚至被指借此“虹吸”患者。</a:t>
            </a:r>
            <a:endParaRPr sz="1400" dirty="0">
              <a:blipFill dpi="0" rotWithShape="1">
                <a:blip r:embed="rId1"/>
                <a:srcRect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627364" y="3723218"/>
            <a:ext cx="3644265" cy="447675"/>
          </a:xfrm>
          <a:prstGeom prst="rect">
            <a:avLst/>
          </a:prstGeom>
          <a:blipFill>
            <a:blip r:embed="rId1"/>
            <a:stretch>
              <a:fillRect/>
            </a:stretch>
          </a:blipFill>
        </p:spPr>
        <p:txBody>
          <a:bodyPr wrap="none">
            <a:spAutoFit/>
          </a:bodyPr>
          <a:lstStyle/>
          <a:p>
            <a:pPr algn="l" defTabSz="1218565">
              <a:lnSpc>
                <a:spcPct val="130000"/>
              </a:lnSpc>
              <a:defRPr/>
            </a:pPr>
            <a:r>
              <a:rPr lang="zh-CN" altLang="en-US" b="1" kern="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大医院的利益“算盘”—不放病人</a:t>
            </a:r>
            <a:endParaRPr lang="zh-CN" altLang="en-US" b="1" kern="0" dirty="0">
              <a:blipFill dpi="0" rotWithShape="1">
                <a:blip r:embed="rId3"/>
                <a:srcRect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  <p:sp>
        <p:nvSpPr>
          <p:cNvPr id="22" name="框架 21"/>
          <p:cNvSpPr/>
          <p:nvPr/>
        </p:nvSpPr>
        <p:spPr>
          <a:xfrm>
            <a:off x="7463662" y="1534968"/>
            <a:ext cx="3194865" cy="2014779"/>
          </a:xfrm>
          <a:prstGeom prst="frame">
            <a:avLst>
              <a:gd name="adj1" fmla="val 1072"/>
            </a:avLst>
          </a:prstGeom>
          <a:blipFill>
            <a:blip r:embed="rId1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pic>
        <p:nvPicPr>
          <p:cNvPr id="23" name="图片 22" descr="C:\Users\ucmed\Desktop\timg.jpgtimg"/>
          <p:cNvPicPr>
            <a:picLocks noChangeAspect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7800936" y="1662938"/>
            <a:ext cx="2644775" cy="1758837"/>
          </a:xfrm>
          <a:prstGeom prst="rect">
            <a:avLst/>
          </a:prstGeom>
          <a:effectLst/>
        </p:spPr>
      </p:pic>
      <p:sp>
        <p:nvSpPr>
          <p:cNvPr id="25" name="矩形 24"/>
          <p:cNvSpPr/>
          <p:nvPr/>
        </p:nvSpPr>
        <p:spPr>
          <a:xfrm>
            <a:off x="7471408" y="3723218"/>
            <a:ext cx="3187065" cy="447675"/>
          </a:xfrm>
          <a:prstGeom prst="rect">
            <a:avLst/>
          </a:prstGeom>
          <a:blipFill>
            <a:blip r:embed="rId1"/>
            <a:stretch>
              <a:fillRect/>
            </a:stretch>
          </a:blipFill>
        </p:spPr>
        <p:txBody>
          <a:bodyPr wrap="none">
            <a:spAutoFit/>
          </a:bodyPr>
          <a:lstStyle/>
          <a:p>
            <a:pPr algn="l" defTabSz="1218565">
              <a:lnSpc>
                <a:spcPct val="130000"/>
              </a:lnSpc>
              <a:defRPr/>
            </a:pPr>
            <a:r>
              <a:rPr lang="zh-CN" altLang="en-US" b="1" kern="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小医院的资源瓶颈—没好医生</a:t>
            </a:r>
            <a:endParaRPr lang="zh-CN" altLang="en-US" b="1" kern="0" dirty="0">
              <a:blipFill dpi="0" rotWithShape="1">
                <a:blip r:embed="rId3"/>
                <a:srcRect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110095" y="4247515"/>
            <a:ext cx="4027170" cy="20294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4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人才是实现卫生服务一体化的首要因素，只有通过合理的人才管理机制，实现优化重组，充分提高卫生人才的工作效率，才能达到提升基层医疗水平的目的。不过，由于在现有体制下，医院的级别类似于行政等级，等级越高，医事服务价格和医务人员收入就越高。在此背景下，处于底层的基层医院很难吸引优秀医务人才。</a:t>
            </a:r>
            <a:endParaRPr lang="zh-CN" altLang="en-US" sz="1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NO.1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8"/>
          </p:nvPr>
        </p:nvSpPr>
        <p:spPr>
          <a:xfrm>
            <a:off x="2493010" y="290195"/>
            <a:ext cx="3960495" cy="535940"/>
          </a:xfrm>
        </p:spPr>
        <p:txBody>
          <a:bodyPr/>
          <a:lstStyle/>
          <a:p>
            <a:pPr lvl="0"/>
            <a:r>
              <a:rPr kumimoji="1" lang="zh-CN" altLang="zh-CN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  <a:sym typeface="+mn-ea"/>
              </a:rPr>
              <a:t>破局</a:t>
            </a:r>
            <a:endParaRPr kumimoji="1" lang="zh-CN" altLang="en-US" kern="0" dirty="0">
              <a:blipFill>
                <a:blip r:embed="rId1"/>
                <a:stretch>
                  <a:fillRect/>
                </a:stretch>
              </a:blipFill>
              <a:ea typeface="微软雅黑" panose="020B0503020204020204" pitchFamily="34" charset="-122"/>
              <a:sym typeface="+mn-ea"/>
            </a:endParaRPr>
          </a:p>
          <a:p>
            <a:pPr lvl="0"/>
            <a:endParaRPr lang="zh-CN" altLang="en-US" b="1" kern="0" dirty="0">
              <a:blipFill dpi="0" rotWithShape="1">
                <a:blip r:embed="rId2"/>
                <a:srcRect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  <a:p>
            <a:pPr lvl="0"/>
            <a:endParaRPr kumimoji="1" lang="en-US" altLang="zh-CN" u="heavy" kern="0" dirty="0">
              <a:blipFill>
                <a:blip r:embed="rId3"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51" t="1408" r="1212" b="54163"/>
          <a:stretch>
            <a:fillRect/>
          </a:stretch>
        </p:blipFill>
        <p:spPr>
          <a:xfrm>
            <a:off x="0" y="1655521"/>
            <a:ext cx="6540285" cy="1711606"/>
          </a:xfrm>
          <a:prstGeom prst="rect">
            <a:avLst/>
          </a:prstGeom>
          <a:effectLst/>
        </p:spPr>
      </p:pic>
      <p:sp>
        <p:nvSpPr>
          <p:cNvPr id="31" name="矩形 30"/>
          <p:cNvSpPr/>
          <p:nvPr/>
        </p:nvSpPr>
        <p:spPr>
          <a:xfrm>
            <a:off x="6810689" y="2441392"/>
            <a:ext cx="4921528" cy="2860040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en-US" sz="140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sz="140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从国家对医联体明确提出的破除行政区划等限制，结果互认、处方流动、资源共享，加快家庭医生签约，医联体内医生流动无限制，基层诊疗量加入考核四项建设要求和执行路径中，不难发现，推行医联体的本质其实是通过纵向的资源整合和横向跨区域的联动，实现人才、设备、信息等资源的优化配置。</a:t>
            </a:r>
            <a:endParaRPr sz="1400" dirty="0">
              <a:blipFill dpi="0" rotWithShape="1">
                <a:blip r:embed="rId3"/>
                <a:srcRect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08965">
              <a:lnSpc>
                <a:spcPct val="130000"/>
              </a:lnSpc>
            </a:pPr>
            <a:r>
              <a:rPr sz="140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       而这，与互联网医院的效果不谋而合。据了解目前，互联网医院可以实现医生多点执业、团队医疗、远程医疗，而包括影像、检查检验、电子病历与健康档案共享等都可实现互联共享。</a:t>
            </a:r>
            <a:endParaRPr sz="1400" dirty="0">
              <a:blipFill dpi="0" rotWithShape="1">
                <a:blip r:embed="rId3"/>
                <a:srcRect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810533" y="1924328"/>
            <a:ext cx="3905250" cy="447675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  <p:txBody>
          <a:bodyPr wrap="none">
            <a:spAutoFit/>
          </a:bodyPr>
          <a:p>
            <a:pPr algn="l" defTabSz="1218565">
              <a:lnSpc>
                <a:spcPct val="130000"/>
              </a:lnSpc>
              <a:defRPr/>
            </a:pPr>
            <a:r>
              <a:rPr lang="zh-CN" altLang="en-US" b="1" kern="0" dirty="0">
                <a:blipFill dpi="0" rotWithShape="1">
                  <a:blip r:embed="rId7"/>
                  <a:srcRect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互联网医院</a:t>
            </a:r>
            <a:r>
              <a:rPr lang="en-US" altLang="zh-CN" b="1" kern="0" dirty="0">
                <a:blipFill dpi="0" rotWithShape="1">
                  <a:blip r:embed="rId7"/>
                  <a:srcRect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——辐射大医院服务能力</a:t>
            </a:r>
            <a:endParaRPr lang="en-US" altLang="zh-CN" b="1" kern="0" dirty="0">
              <a:blipFill dpi="0" rotWithShape="1">
                <a:blip r:embed="rId7"/>
                <a:srcRect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NO.2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lvl="0"/>
            <a:r>
              <a:rPr kumimoji="1" lang="zh-CN" altLang="en-US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作品概述</a:t>
            </a:r>
            <a:endParaRPr kumimoji="1" lang="zh-CN" altLang="en-US" kern="0" dirty="0">
              <a:blipFill>
                <a:blip r:embed="rId1"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NO.2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lvl="0"/>
            <a:r>
              <a:rPr kumimoji="1" lang="zh-CN" altLang="en-US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技术栈</a:t>
            </a:r>
            <a:endParaRPr kumimoji="1" lang="zh-CN" altLang="en-US" kern="0" dirty="0">
              <a:blipFill>
                <a:blip r:embed="rId1"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  <p:sp>
        <p:nvSpPr>
          <p:cNvPr id="47" name="框架 46"/>
          <p:cNvSpPr/>
          <p:nvPr/>
        </p:nvSpPr>
        <p:spPr>
          <a:xfrm>
            <a:off x="672061" y="1207247"/>
            <a:ext cx="3995007" cy="4898572"/>
          </a:xfrm>
          <a:prstGeom prst="frame">
            <a:avLst>
              <a:gd name="adj1" fmla="val 690"/>
            </a:avLst>
          </a:prstGeom>
          <a:blipFill>
            <a:blip r:embed="rId1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9" name="框架 48"/>
          <p:cNvSpPr/>
          <p:nvPr/>
        </p:nvSpPr>
        <p:spPr>
          <a:xfrm>
            <a:off x="7783335" y="1207247"/>
            <a:ext cx="3995007" cy="4898572"/>
          </a:xfrm>
          <a:prstGeom prst="frame">
            <a:avLst>
              <a:gd name="adj1" fmla="val 690"/>
            </a:avLst>
          </a:prstGeom>
          <a:blipFill>
            <a:blip r:embed="rId1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cxnSp>
        <p:nvCxnSpPr>
          <p:cNvPr id="51" name="直线连接符 50"/>
          <p:cNvCxnSpPr>
            <a:endCxn id="49" idx="1"/>
          </p:cNvCxnSpPr>
          <p:nvPr/>
        </p:nvCxnSpPr>
        <p:spPr>
          <a:xfrm>
            <a:off x="4667250" y="3656330"/>
            <a:ext cx="311594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1510665" y="1624330"/>
            <a:ext cx="2317115" cy="4876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前端</a:t>
            </a:r>
            <a:endParaRPr lang="zh-CN" altLang="en-US" sz="2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49655" y="2176145"/>
            <a:ext cx="3239135" cy="725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6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vue+vuex+vue router+element ui+axios+webRTC</a:t>
            </a:r>
            <a:endParaRPr lang="en-US" altLang="zh-CN" sz="16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10665" y="3094355"/>
            <a:ext cx="2317115" cy="4876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zh-CN" sz="2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数据库</a:t>
            </a:r>
            <a:endParaRPr lang="zh-CN" altLang="zh-CN" sz="2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20710" y="3787140"/>
            <a:ext cx="3239135" cy="4083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en-US" altLang="zh-CN" sz="16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visio+xmind+Axure</a:t>
            </a:r>
            <a:endParaRPr lang="en-US" altLang="zh-CN" sz="16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22030" y="1624330"/>
            <a:ext cx="2317115" cy="4876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后端</a:t>
            </a:r>
            <a:endParaRPr lang="zh-CN" altLang="en-US" sz="2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510665" y="4419600"/>
            <a:ext cx="2317115" cy="4876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zh-CN" sz="2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版本管理</a:t>
            </a:r>
            <a:endParaRPr lang="zh-CN" altLang="zh-CN" sz="2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49655" y="5080635"/>
            <a:ext cx="3239135" cy="4083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en-US" altLang="zh-CN" sz="16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git+maven</a:t>
            </a:r>
            <a:endParaRPr lang="en-US" altLang="zh-CN" sz="16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170545" y="2176145"/>
            <a:ext cx="3239135" cy="725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en-US" altLang="zh-CN" sz="16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springboot+SSM</a:t>
            </a:r>
            <a:r>
              <a:rPr lang="zh-CN" altLang="en-US" sz="16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框架</a:t>
            </a:r>
            <a:r>
              <a:rPr lang="en-US" altLang="zh-CN" sz="16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+webSocket</a:t>
            </a:r>
            <a:endParaRPr lang="en-US" altLang="zh-CN" sz="16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681720" y="3094355"/>
            <a:ext cx="2317115" cy="4876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制图</a:t>
            </a:r>
            <a:endParaRPr lang="zh-CN" altLang="en-US" sz="2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176655" y="3787140"/>
            <a:ext cx="3239135" cy="4083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en-US" altLang="zh-CN" sz="16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mysqL+redis</a:t>
            </a:r>
            <a:endParaRPr lang="en-US" altLang="zh-CN" sz="16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740775" y="4419600"/>
            <a:ext cx="2317115" cy="4876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zh-CN" sz="2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服务器</a:t>
            </a:r>
            <a:endParaRPr lang="zh-CN" altLang="zh-CN" sz="2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279765" y="5014595"/>
            <a:ext cx="3239135" cy="4083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阿里云</a:t>
            </a:r>
            <a:endParaRPr lang="zh-CN" altLang="en-US" sz="16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NO.2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lvl="0"/>
            <a:r>
              <a:rPr kumimoji="1" lang="zh-CN" altLang="en-US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模块分类</a:t>
            </a:r>
            <a:endParaRPr kumimoji="1" lang="zh-CN" altLang="en-US" kern="0" dirty="0">
              <a:blipFill>
                <a:blip r:embed="rId1"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  <p:grpSp>
        <p:nvGrpSpPr>
          <p:cNvPr id="11" name="组 10"/>
          <p:cNvGrpSpPr/>
          <p:nvPr/>
        </p:nvGrpSpPr>
        <p:grpSpPr>
          <a:xfrm>
            <a:off x="925314" y="1420585"/>
            <a:ext cx="2452762" cy="4555672"/>
            <a:chOff x="1568932" y="1322614"/>
            <a:chExt cx="2452762" cy="4555672"/>
          </a:xfrm>
        </p:grpSpPr>
        <p:sp>
          <p:nvSpPr>
            <p:cNvPr id="12" name="矩形 11"/>
            <p:cNvSpPr/>
            <p:nvPr/>
          </p:nvSpPr>
          <p:spPr>
            <a:xfrm>
              <a:off x="1568932" y="1322614"/>
              <a:ext cx="2452762" cy="4555672"/>
            </a:xfrm>
            <a:prstGeom prst="rect">
              <a:avLst/>
            </a:prstGeom>
            <a:blipFill dpi="0" rotWithShape="1">
              <a:blip r:embed="rId1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568932" y="3672666"/>
              <a:ext cx="2452761" cy="48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60896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ea typeface="微软雅黑" panose="020B0503020204020204" pitchFamily="34" charset="-122"/>
                </a:rPr>
                <a:t>就诊用户端</a:t>
              </a:r>
              <a:endParaRPr kumimoji="1" lang="zh-CN" altLang="en-US" sz="2000" b="1" kern="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组 18"/>
          <p:cNvGrpSpPr/>
          <p:nvPr/>
        </p:nvGrpSpPr>
        <p:grpSpPr>
          <a:xfrm>
            <a:off x="3565931" y="1420585"/>
            <a:ext cx="2452762" cy="4555672"/>
            <a:chOff x="1568932" y="1322614"/>
            <a:chExt cx="2452762" cy="4555672"/>
          </a:xfrm>
        </p:grpSpPr>
        <p:sp>
          <p:nvSpPr>
            <p:cNvPr id="20" name="矩形 19"/>
            <p:cNvSpPr/>
            <p:nvPr/>
          </p:nvSpPr>
          <p:spPr>
            <a:xfrm>
              <a:off x="1568932" y="1322614"/>
              <a:ext cx="2452762" cy="4555672"/>
            </a:xfrm>
            <a:prstGeom prst="rect">
              <a:avLst/>
            </a:prstGeom>
            <a:blipFill dpi="0" rotWithShape="1">
              <a:blip r:embed="rId1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568932" y="3672666"/>
              <a:ext cx="2452761" cy="48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60896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ea typeface="微软雅黑" panose="020B0503020204020204" pitchFamily="34" charset="-122"/>
                </a:rPr>
                <a:t>医生端</a:t>
              </a:r>
              <a:endParaRPr kumimoji="1" lang="zh-CN" altLang="en-US" sz="2000" b="1" kern="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 25"/>
          <p:cNvGrpSpPr/>
          <p:nvPr/>
        </p:nvGrpSpPr>
        <p:grpSpPr>
          <a:xfrm>
            <a:off x="6209723" y="1420585"/>
            <a:ext cx="2452762" cy="4555672"/>
            <a:chOff x="1568932" y="1322614"/>
            <a:chExt cx="2452762" cy="4555672"/>
          </a:xfrm>
        </p:grpSpPr>
        <p:sp>
          <p:nvSpPr>
            <p:cNvPr id="27" name="矩形 26"/>
            <p:cNvSpPr/>
            <p:nvPr/>
          </p:nvSpPr>
          <p:spPr>
            <a:xfrm>
              <a:off x="1568932" y="1322614"/>
              <a:ext cx="2452762" cy="4555672"/>
            </a:xfrm>
            <a:prstGeom prst="rect">
              <a:avLst/>
            </a:prstGeom>
            <a:blipFill dpi="0" rotWithShape="1">
              <a:blip r:embed="rId1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68932" y="3672666"/>
              <a:ext cx="2452761" cy="48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60896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ea typeface="微软雅黑" panose="020B0503020204020204" pitchFamily="34" charset="-122"/>
                </a:rPr>
                <a:t>用户管理</a:t>
              </a:r>
              <a:endParaRPr kumimoji="1" lang="zh-CN" altLang="en-US" sz="2000" b="1" kern="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8852881" y="1420585"/>
            <a:ext cx="2452762" cy="4555672"/>
            <a:chOff x="1568932" y="1322614"/>
            <a:chExt cx="2452762" cy="4555672"/>
          </a:xfrm>
        </p:grpSpPr>
        <p:sp>
          <p:nvSpPr>
            <p:cNvPr id="40" name="矩形 39"/>
            <p:cNvSpPr/>
            <p:nvPr/>
          </p:nvSpPr>
          <p:spPr>
            <a:xfrm>
              <a:off x="1568932" y="1322614"/>
              <a:ext cx="2452762" cy="4555672"/>
            </a:xfrm>
            <a:prstGeom prst="rect">
              <a:avLst/>
            </a:prstGeom>
            <a:blipFill dpi="0" rotWithShape="1">
              <a:blip r:embed="rId1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1568932" y="3672666"/>
              <a:ext cx="2452761" cy="48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60896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ea typeface="微软雅黑" panose="020B0503020204020204" pitchFamily="34" charset="-122"/>
                </a:rPr>
                <a:t>医生管理</a:t>
              </a:r>
              <a:endParaRPr kumimoji="1" lang="zh-CN" altLang="en-US" sz="2000" b="1" kern="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ea typeface="微软雅黑" panose="020B0503020204020204" pitchFamily="34" charset="-122"/>
              </a:endParaRPr>
            </a:p>
          </p:txBody>
        </p:sp>
      </p:grpSp>
      <p:pic>
        <p:nvPicPr>
          <p:cNvPr id="4" name="图片 3" descr="tim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265" y="2005330"/>
            <a:ext cx="2030730" cy="1353185"/>
          </a:xfrm>
          <a:prstGeom prst="rect">
            <a:avLst/>
          </a:prstGeom>
        </p:spPr>
      </p:pic>
      <p:pic>
        <p:nvPicPr>
          <p:cNvPr id="5" name="图片 4" descr="im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0645" y="2005330"/>
            <a:ext cx="1802765" cy="1337310"/>
          </a:xfrm>
          <a:prstGeom prst="rect">
            <a:avLst/>
          </a:prstGeom>
        </p:spPr>
      </p:pic>
      <p:pic>
        <p:nvPicPr>
          <p:cNvPr id="6" name="图片 5" descr="tim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3505" y="1901825"/>
            <a:ext cx="1833880" cy="1456690"/>
          </a:xfrm>
          <a:prstGeom prst="rect">
            <a:avLst/>
          </a:prstGeom>
        </p:spPr>
      </p:pic>
      <p:pic>
        <p:nvPicPr>
          <p:cNvPr id="7" name="图片 6" descr="im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0825" y="1989455"/>
            <a:ext cx="1921510" cy="12807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9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1124</Words>
  <Application>WPS 演示</Application>
  <PresentationFormat>宽屏</PresentationFormat>
  <Paragraphs>153</Paragraphs>
  <Slides>12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4" baseType="lpstr">
      <vt:lpstr>Arial</vt:lpstr>
      <vt:lpstr>宋体</vt:lpstr>
      <vt:lpstr>Wingdings</vt:lpstr>
      <vt:lpstr>微软雅黑</vt:lpstr>
      <vt:lpstr>Segoe UI Light</vt:lpstr>
      <vt:lpstr>Century Gothic</vt:lpstr>
      <vt:lpstr>Segoe UI Light</vt:lpstr>
      <vt:lpstr>Century Gothic</vt:lpstr>
      <vt:lpstr>Segoe Print</vt:lpstr>
      <vt:lpstr>Calibri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ucmed</cp:lastModifiedBy>
  <cp:revision>61</cp:revision>
  <dcterms:created xsi:type="dcterms:W3CDTF">2015-08-18T02:51:00Z</dcterms:created>
  <dcterms:modified xsi:type="dcterms:W3CDTF">2019-01-03T06:13:53Z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2017-12-21T08:32:45.6520453Z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KSOProductBuildVer">
    <vt:lpwstr>2052-10.8.0.5715</vt:lpwstr>
  </property>
</Properties>
</file>

<file path=docProps/thumbnail.jpeg>
</file>